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57" r:id="rId12"/>
    <p:sldId id="265" r:id="rId13"/>
    <p:sldId id="266" r:id="rId14"/>
  </p:sldIdLst>
  <p:sldSz cx="15119350" cy="7559675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762">
          <p15:clr>
            <a:srgbClr val="A4A3A4"/>
          </p15:clr>
        </p15:guide>
        <p15:guide id="2" orient="horz" pos="65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3sUvKmr/+oRUbmLdpbsw9OpjL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50" y="372"/>
      </p:cViewPr>
      <p:guideLst>
        <p:guide pos="4762"/>
        <p:guide orient="horz" pos="6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054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06" name="Google Shape;20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6" name="Google Shape;276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1039456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1039456" y="2012414"/>
            <a:ext cx="1304043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ftr" idx="11"/>
          </p:nvPr>
        </p:nvSpPr>
        <p:spPr>
          <a:xfrm>
            <a:off x="5088295" y="6374727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1039456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5161404" y="-2109533"/>
            <a:ext cx="4796544" cy="130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9246603" y="1975666"/>
            <a:ext cx="6406475" cy="326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2631887" y="-1189948"/>
            <a:ext cx="6406475" cy="959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"/>
          <p:cNvSpPr txBox="1">
            <a:spLocks noGrp="1"/>
          </p:cNvSpPr>
          <p:nvPr>
            <p:ph type="ctrTitle"/>
          </p:nvPr>
        </p:nvSpPr>
        <p:spPr>
          <a:xfrm>
            <a:off x="1890713" y="1236663"/>
            <a:ext cx="11339512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subTitle" idx="1"/>
          </p:nvPr>
        </p:nvSpPr>
        <p:spPr>
          <a:xfrm>
            <a:off x="1890713" y="3970338"/>
            <a:ext cx="11339512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>
            <a:spLocks noGrp="1"/>
          </p:cNvSpPr>
          <p:nvPr>
            <p:ph type="title"/>
          </p:nvPr>
        </p:nvSpPr>
        <p:spPr>
          <a:xfrm>
            <a:off x="1039813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body" idx="1"/>
          </p:nvPr>
        </p:nvSpPr>
        <p:spPr>
          <a:xfrm>
            <a:off x="1039813" y="2012950"/>
            <a:ext cx="13039725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7"/>
          <p:cNvSpPr txBox="1">
            <a:spLocks noGrp="1"/>
          </p:cNvSpPr>
          <p:nvPr>
            <p:ph type="title"/>
          </p:nvPr>
        </p:nvSpPr>
        <p:spPr>
          <a:xfrm>
            <a:off x="1031875" y="1884363"/>
            <a:ext cx="13039725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body" idx="1"/>
          </p:nvPr>
        </p:nvSpPr>
        <p:spPr>
          <a:xfrm>
            <a:off x="1031875" y="5059363"/>
            <a:ext cx="13039725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"/>
          <p:cNvSpPr txBox="1">
            <a:spLocks noGrp="1"/>
          </p:cNvSpPr>
          <p:nvPr>
            <p:ph type="title"/>
          </p:nvPr>
        </p:nvSpPr>
        <p:spPr>
          <a:xfrm>
            <a:off x="1039813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1"/>
          </p:nvPr>
        </p:nvSpPr>
        <p:spPr>
          <a:xfrm>
            <a:off x="1039813" y="2012950"/>
            <a:ext cx="644366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body" idx="2"/>
          </p:nvPr>
        </p:nvSpPr>
        <p:spPr>
          <a:xfrm>
            <a:off x="7635875" y="2012950"/>
            <a:ext cx="6443663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9"/>
          <p:cNvSpPr txBox="1">
            <a:spLocks noGrp="1"/>
          </p:cNvSpPr>
          <p:nvPr>
            <p:ph type="title"/>
          </p:nvPr>
        </p:nvSpPr>
        <p:spPr>
          <a:xfrm>
            <a:off x="1041400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1"/>
          </p:nvPr>
        </p:nvSpPr>
        <p:spPr>
          <a:xfrm>
            <a:off x="1041400" y="1852613"/>
            <a:ext cx="6396038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2"/>
          </p:nvPr>
        </p:nvSpPr>
        <p:spPr>
          <a:xfrm>
            <a:off x="1041400" y="2760663"/>
            <a:ext cx="6396038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3"/>
          </p:nvPr>
        </p:nvSpPr>
        <p:spPr>
          <a:xfrm>
            <a:off x="7654925" y="1852613"/>
            <a:ext cx="642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4"/>
          </p:nvPr>
        </p:nvSpPr>
        <p:spPr>
          <a:xfrm>
            <a:off x="7654925" y="2760663"/>
            <a:ext cx="6426200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0"/>
          <p:cNvSpPr txBox="1">
            <a:spLocks noGrp="1"/>
          </p:cNvSpPr>
          <p:nvPr>
            <p:ph type="title"/>
          </p:nvPr>
        </p:nvSpPr>
        <p:spPr>
          <a:xfrm>
            <a:off x="1039813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2"/>
          <p:cNvSpPr txBox="1">
            <a:spLocks noGrp="1"/>
          </p:cNvSpPr>
          <p:nvPr>
            <p:ph type="title"/>
          </p:nvPr>
        </p:nvSpPr>
        <p:spPr>
          <a:xfrm>
            <a:off x="1041400" y="503238"/>
            <a:ext cx="48768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body" idx="1"/>
          </p:nvPr>
        </p:nvSpPr>
        <p:spPr>
          <a:xfrm>
            <a:off x="6427788" y="1089025"/>
            <a:ext cx="7653337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body" idx="2"/>
          </p:nvPr>
        </p:nvSpPr>
        <p:spPr>
          <a:xfrm>
            <a:off x="1041400" y="2268538"/>
            <a:ext cx="48768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2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ctrTitle"/>
          </p:nvPr>
        </p:nvSpPr>
        <p:spPr>
          <a:xfrm>
            <a:off x="1889919" y="1237197"/>
            <a:ext cx="11339513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ubTitle" idx="1"/>
          </p:nvPr>
        </p:nvSpPr>
        <p:spPr>
          <a:xfrm>
            <a:off x="1889919" y="3970580"/>
            <a:ext cx="11339513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3"/>
          <p:cNvSpPr txBox="1">
            <a:spLocks noGrp="1"/>
          </p:cNvSpPr>
          <p:nvPr>
            <p:ph type="title"/>
          </p:nvPr>
        </p:nvSpPr>
        <p:spPr>
          <a:xfrm>
            <a:off x="1041400" y="503238"/>
            <a:ext cx="48768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3"/>
          <p:cNvSpPr>
            <a:spLocks noGrp="1"/>
          </p:cNvSpPr>
          <p:nvPr>
            <p:ph type="pic" idx="2"/>
          </p:nvPr>
        </p:nvSpPr>
        <p:spPr>
          <a:xfrm>
            <a:off x="6427788" y="1089025"/>
            <a:ext cx="7653337" cy="53721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43"/>
          <p:cNvSpPr txBox="1">
            <a:spLocks noGrp="1"/>
          </p:cNvSpPr>
          <p:nvPr>
            <p:ph type="body" idx="1"/>
          </p:nvPr>
        </p:nvSpPr>
        <p:spPr>
          <a:xfrm>
            <a:off x="1041400" y="2268538"/>
            <a:ext cx="48768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4"/>
          <p:cNvSpPr txBox="1">
            <a:spLocks noGrp="1"/>
          </p:cNvSpPr>
          <p:nvPr>
            <p:ph type="title"/>
          </p:nvPr>
        </p:nvSpPr>
        <p:spPr>
          <a:xfrm>
            <a:off x="1039813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4"/>
          <p:cNvSpPr txBox="1">
            <a:spLocks noGrp="1"/>
          </p:cNvSpPr>
          <p:nvPr>
            <p:ph type="body" idx="1"/>
          </p:nvPr>
        </p:nvSpPr>
        <p:spPr>
          <a:xfrm rot="5400000">
            <a:off x="5161756" y="-2108993"/>
            <a:ext cx="4795838" cy="130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 txBox="1">
            <a:spLocks noGrp="1"/>
          </p:cNvSpPr>
          <p:nvPr>
            <p:ph type="title"/>
          </p:nvPr>
        </p:nvSpPr>
        <p:spPr>
          <a:xfrm rot="5400000">
            <a:off x="9247188" y="1976438"/>
            <a:ext cx="6405563" cy="325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body" idx="1"/>
          </p:nvPr>
        </p:nvSpPr>
        <p:spPr>
          <a:xfrm rot="5400000">
            <a:off x="2651125" y="-1208087"/>
            <a:ext cx="6405563" cy="962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5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5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1031581" y="1884670"/>
            <a:ext cx="13040439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1031581" y="5059034"/>
            <a:ext cx="13040439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888888"/>
              </a:buClr>
              <a:buSzPts val="2646"/>
              <a:buNone/>
              <a:defRPr sz="2646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1039456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1039455" y="2012414"/>
            <a:ext cx="642572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7654171" y="2012414"/>
            <a:ext cx="642572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1041425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041425" y="1853171"/>
            <a:ext cx="6396193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041425" y="2761381"/>
            <a:ext cx="6396193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7654171" y="1853171"/>
            <a:ext cx="6427693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7654171" y="2761381"/>
            <a:ext cx="6427693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1039456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1041425" y="503978"/>
            <a:ext cx="4876383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6427693" y="1088454"/>
            <a:ext cx="7654171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2pPr>
            <a:lvl3pPr marL="1371600" lvl="2" indent="-39662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4pPr>
            <a:lvl5pPr marL="2286000" lvl="4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5pPr>
            <a:lvl6pPr marL="2743200" lvl="5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1041425" y="2267902"/>
            <a:ext cx="4876383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1041425" y="503978"/>
            <a:ext cx="4876383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>
            <a:spLocks noGrp="1"/>
          </p:cNvSpPr>
          <p:nvPr>
            <p:ph type="pic" idx="2"/>
          </p:nvPr>
        </p:nvSpPr>
        <p:spPr>
          <a:xfrm>
            <a:off x="6427693" y="1088454"/>
            <a:ext cx="7654171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1041425" y="2267902"/>
            <a:ext cx="4876383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5008285" y="7006699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1039456" y="402483"/>
            <a:ext cx="130404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1039456" y="2012414"/>
            <a:ext cx="1304043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4561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62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61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1039455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575260" y="6203726"/>
            <a:ext cx="510278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0678041" y="7006699"/>
            <a:ext cx="340185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5" name="Google Shape;15;p11" descr="{&quot;HashCode&quot;:-1421341466,&quot;Placement&quot;:&quot;Footer&quot;,&quot;Top&quot;:279.584961,&quot;Left&quot;:214.215668,&quot;SlideWidth&quot;:595,&quot;SlideHeight&quot;:297}"/>
          <p:cNvSpPr txBox="1"/>
          <p:nvPr/>
        </p:nvSpPr>
        <p:spPr>
          <a:xfrm>
            <a:off x="5441079" y="7207456"/>
            <a:ext cx="423719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4"/>
          <p:cNvSpPr txBox="1">
            <a:spLocks noGrp="1"/>
          </p:cNvSpPr>
          <p:nvPr>
            <p:ph type="title"/>
          </p:nvPr>
        </p:nvSpPr>
        <p:spPr>
          <a:xfrm>
            <a:off x="1039813" y="403225"/>
            <a:ext cx="13039725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1"/>
          </p:nvPr>
        </p:nvSpPr>
        <p:spPr>
          <a:xfrm>
            <a:off x="1039813" y="2012950"/>
            <a:ext cx="13039725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dt" idx="10"/>
          </p:nvPr>
        </p:nvSpPr>
        <p:spPr>
          <a:xfrm>
            <a:off x="1039813" y="7007225"/>
            <a:ext cx="3402012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ftr" idx="11"/>
          </p:nvPr>
        </p:nvSpPr>
        <p:spPr>
          <a:xfrm>
            <a:off x="5008563" y="7007225"/>
            <a:ext cx="5102225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sldNum" idx="12"/>
          </p:nvPr>
        </p:nvSpPr>
        <p:spPr>
          <a:xfrm>
            <a:off x="10677525" y="7007225"/>
            <a:ext cx="3402013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hyperlink" Target="https://its-ictcampus.com/bando/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7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12.pn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 b="9654"/>
          <a:stretch/>
        </p:blipFill>
        <p:spPr>
          <a:xfrm>
            <a:off x="1" y="11795"/>
            <a:ext cx="15119350" cy="753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478" y="510347"/>
            <a:ext cx="5501117" cy="131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4569" y="2373815"/>
            <a:ext cx="9688483" cy="281204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/>
          <p:nvPr/>
        </p:nvSpPr>
        <p:spPr>
          <a:xfrm>
            <a:off x="618976" y="5899900"/>
            <a:ext cx="1386657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192441"/>
                </a:solidFill>
                <a:latin typeface="Poppins"/>
                <a:ea typeface="Poppins"/>
                <a:cs typeface="Poppins"/>
                <a:sym typeface="Poppins"/>
              </a:rPr>
              <a:t>Istituto Tecnologico Superiore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192441"/>
                </a:solidFill>
                <a:latin typeface="Poppins"/>
                <a:ea typeface="Poppins"/>
                <a:cs typeface="Poppins"/>
                <a:sym typeface="Poppins"/>
              </a:rPr>
              <a:t>Area: Tecnologie dell’informazione e della comunicazione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Ambito: Architetture e le Infrastrutture per i Sistemi di Comunicazione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b="9654"/>
          <a:stretch/>
        </p:blipFill>
        <p:spPr>
          <a:xfrm>
            <a:off x="1" y="11795"/>
            <a:ext cx="15119350" cy="753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478" y="510347"/>
            <a:ext cx="5501117" cy="131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"/>
          <p:cNvSpPr txBox="1"/>
          <p:nvPr/>
        </p:nvSpPr>
        <p:spPr>
          <a:xfrm>
            <a:off x="1936947" y="2137266"/>
            <a:ext cx="111241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 Soci Fondatori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263" y="2851015"/>
            <a:ext cx="13201558" cy="424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7" descr="Immagine che contiene cielo, web, Ragnatela, ra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982"/>
          <a:stretch/>
        </p:blipFill>
        <p:spPr>
          <a:xfrm>
            <a:off x="21" y="0"/>
            <a:ext cx="15119329" cy="7558262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outerShdw blurRad="149987" dist="250190" dir="8460000" algn="ctr">
              <a:srgbClr val="000000">
                <a:alpha val="27058"/>
              </a:srgbClr>
            </a:outerShdw>
          </a:effectLst>
        </p:spPr>
      </p:pic>
      <p:sp>
        <p:nvSpPr>
          <p:cNvPr id="325" name="Google Shape;325;p7"/>
          <p:cNvSpPr txBox="1"/>
          <p:nvPr/>
        </p:nvSpPr>
        <p:spPr>
          <a:xfrm>
            <a:off x="200387" y="190038"/>
            <a:ext cx="1471857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Per ricevere </a:t>
            </a:r>
            <a:r>
              <a:rPr lang="it-IT" sz="45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maggiori informazioni su bando e iscrizione al corso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721D87-85BD-4486-8FE0-96B37E44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79" y="1857363"/>
            <a:ext cx="5079389" cy="50793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8"/>
          <p:cNvPicPr preferRelativeResize="0"/>
          <p:nvPr/>
        </p:nvPicPr>
        <p:blipFill rotWithShape="1">
          <a:blip r:embed="rId3">
            <a:alphaModFix/>
          </a:blip>
          <a:srcRect b="9654"/>
          <a:stretch/>
        </p:blipFill>
        <p:spPr>
          <a:xfrm>
            <a:off x="1" y="11795"/>
            <a:ext cx="15119350" cy="753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478" y="510347"/>
            <a:ext cx="5501117" cy="131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4569" y="2373815"/>
            <a:ext cx="9688483" cy="281204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8"/>
          <p:cNvSpPr txBox="1"/>
          <p:nvPr/>
        </p:nvSpPr>
        <p:spPr>
          <a:xfrm>
            <a:off x="618976" y="5899900"/>
            <a:ext cx="1386657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192441"/>
                </a:solidFill>
                <a:latin typeface="Poppins"/>
                <a:ea typeface="Poppins"/>
                <a:cs typeface="Poppins"/>
                <a:sym typeface="Poppins"/>
              </a:rPr>
              <a:t>Istituto Tecnologico Superiore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192441"/>
                </a:solidFill>
                <a:latin typeface="Poppins"/>
                <a:ea typeface="Poppins"/>
                <a:cs typeface="Poppins"/>
                <a:sym typeface="Poppins"/>
              </a:rPr>
              <a:t>Area: Tecnologie dell’informazione e della comunicazione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Ambito: Architetture e le Infrastrutture per i Sistemi di Comunicazione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/>
          <p:nvPr/>
        </p:nvSpPr>
        <p:spPr>
          <a:xfrm>
            <a:off x="0" y="0"/>
            <a:ext cx="15119350" cy="7559675"/>
          </a:xfrm>
          <a:prstGeom prst="rect">
            <a:avLst/>
          </a:prstGeom>
          <a:solidFill>
            <a:srgbClr val="1724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386458" y="1259362"/>
            <a:ext cx="80362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 modello organizzativo della Fondazione prevede la partecipazione di </a:t>
            </a: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Imprese, Università, Centri di Ricerca scientifica e tecnologica ed Enti locali</a:t>
            </a: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oltre a coinvolgere il sistema scolastico e formativo.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 txBox="1"/>
          <p:nvPr/>
        </p:nvSpPr>
        <p:spPr>
          <a:xfrm>
            <a:off x="386458" y="398436"/>
            <a:ext cx="133104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Perché scegliere ITS Academy “ICT CAMPUS”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4668526" y="3934118"/>
            <a:ext cx="133104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Cosa sono gli ITS?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" name="Google Shape;184;p3"/>
          <p:cNvSpPr txBox="1"/>
          <p:nvPr/>
        </p:nvSpPr>
        <p:spPr>
          <a:xfrm>
            <a:off x="4668526" y="4832691"/>
            <a:ext cx="928165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Gli </a:t>
            </a: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Istituti Tecnici Superiori (ITS) </a:t>
            </a: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sono a tutti gli effetti la migliore risposta alle esigenze delle Imprese, che </a:t>
            </a: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necessitano di figure altamente qualificate e pronte da subito per essere inserite nei processi lavorativi.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Sono percorsi di Alta Specializzazione Tecnica post-diploma, che hanno l’obiettivo di formare competenze nelle aree ritenute prioritarie per lo sviluppo economico e la competitività del Paese.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" descr="Immagine che contiene vestiti, persona, Viso umano, sorris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5617" y="2356757"/>
            <a:ext cx="6025300" cy="495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 descr="Immagine che contiene vestiti, persona, Viso umano, computer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2718" y="-216890"/>
            <a:ext cx="6263090" cy="5147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"/>
          <p:cNvPicPr preferRelativeResize="0"/>
          <p:nvPr/>
        </p:nvPicPr>
        <p:blipFill rotWithShape="1">
          <a:blip r:embed="rId3">
            <a:alphaModFix/>
          </a:blip>
          <a:srcRect b="9654"/>
          <a:stretch/>
        </p:blipFill>
        <p:spPr>
          <a:xfrm>
            <a:off x="1" y="11795"/>
            <a:ext cx="15119350" cy="753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 descr="Immagine che contiene Carattere, Elementi grafici, logo, test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5498" y="0"/>
            <a:ext cx="3508354" cy="153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/>
        </p:nvSpPr>
        <p:spPr>
          <a:xfrm>
            <a:off x="1936947" y="1619221"/>
            <a:ext cx="111241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Offerta formativa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3171849" y="2543189"/>
            <a:ext cx="1025384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Il corpo docente proviene per più del 50% dal mondo del lavoro.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 corsi si articolano in quattro semestri per un totale di 1.800/2.000 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(circa il 40% in modalità tirocinio curriculare/stage).</a:t>
            </a:r>
            <a:endParaRPr sz="20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5" name="Google Shape;195;p4" descr="Au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9493" y="25014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 txBox="1"/>
          <p:nvPr/>
        </p:nvSpPr>
        <p:spPr>
          <a:xfrm>
            <a:off x="3171849" y="4064872"/>
            <a:ext cx="922335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Accedono ai percorsi giovani e adulti 18 – 35 anni (non compiuti) alla data della domanda di iscrizione, in possesso di diploma di istruzione secondaria superiore.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4" descr="Cappello di laure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9493" y="532196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 descr="Scolar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7890" y="3975856"/>
            <a:ext cx="740264" cy="74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" descr="Scolar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8910" y="4184034"/>
            <a:ext cx="740264" cy="74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"/>
          <p:cNvSpPr txBox="1"/>
          <p:nvPr/>
        </p:nvSpPr>
        <p:spPr>
          <a:xfrm>
            <a:off x="3171849" y="5535770"/>
            <a:ext cx="95329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Titolo  riconosciuto in Italia e nella Comunità Europea. Viene rilasciato un diploma per la professione di “Tecnico superiore per le architetture e le infrastrutture per i sistemi di comunicazione». Vengono rilasciati anche CFU presso le Università partner.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p4"/>
          <p:cNvCxnSpPr/>
          <p:nvPr/>
        </p:nvCxnSpPr>
        <p:spPr>
          <a:xfrm>
            <a:off x="1847273" y="3779837"/>
            <a:ext cx="11453091" cy="0"/>
          </a:xfrm>
          <a:prstGeom prst="straightConnector1">
            <a:avLst/>
          </a:prstGeom>
          <a:noFill/>
          <a:ln w="25400" cap="flat" cmpd="sng">
            <a:solidFill>
              <a:srgbClr val="68C0E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4"/>
          <p:cNvCxnSpPr/>
          <p:nvPr/>
        </p:nvCxnSpPr>
        <p:spPr>
          <a:xfrm>
            <a:off x="1847273" y="5266892"/>
            <a:ext cx="11453091" cy="0"/>
          </a:xfrm>
          <a:prstGeom prst="straightConnector1">
            <a:avLst/>
          </a:prstGeom>
          <a:noFill/>
          <a:ln w="25400" cap="flat" cmpd="sng">
            <a:solidFill>
              <a:srgbClr val="68C0E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EF39DE-28B8-448C-A1E3-5FDA5399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5119350" cy="7559675"/>
          </a:xfrm>
          <a:prstGeom prst="rect">
            <a:avLst/>
          </a:prstGeom>
        </p:spPr>
      </p:pic>
      <p:sp>
        <p:nvSpPr>
          <p:cNvPr id="180" name="Google Shape;180;p3"/>
          <p:cNvSpPr/>
          <p:nvPr/>
        </p:nvSpPr>
        <p:spPr>
          <a:xfrm>
            <a:off x="0" y="2675245"/>
            <a:ext cx="15119350" cy="4884429"/>
          </a:xfrm>
          <a:prstGeom prst="rect">
            <a:avLst/>
          </a:prstGeom>
          <a:solidFill>
            <a:srgbClr val="1724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71252995-7232-4D61-B33E-B7FA75A4D813}"/>
              </a:ext>
            </a:extLst>
          </p:cNvPr>
          <p:cNvSpPr txBox="1">
            <a:spLocks/>
          </p:cNvSpPr>
          <p:nvPr/>
        </p:nvSpPr>
        <p:spPr>
          <a:xfrm>
            <a:off x="120579" y="3057684"/>
            <a:ext cx="10480432" cy="488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lvl="1" indent="0">
              <a:buClr>
                <a:schemeClr val="bg1"/>
              </a:buClr>
              <a:buNone/>
            </a:pPr>
            <a:r>
              <a:rPr lang="it-IT" sz="2500" dirty="0">
                <a:solidFill>
                  <a:schemeClr val="bg1"/>
                </a:solidFill>
              </a:rPr>
              <a:t>Acquisizione di</a:t>
            </a:r>
            <a:r>
              <a:rPr lang="it-IT" sz="2500" b="1" dirty="0">
                <a:solidFill>
                  <a:schemeClr val="bg1"/>
                </a:solidFill>
              </a:rPr>
              <a:t> competenze pratiche </a:t>
            </a:r>
            <a:r>
              <a:rPr lang="it-IT" sz="2500" dirty="0">
                <a:solidFill>
                  <a:schemeClr val="bg1"/>
                </a:solidFill>
              </a:rPr>
              <a:t>altamente richieste dal mercato del lavoro, </a:t>
            </a:r>
          </a:p>
          <a:p>
            <a:pPr marL="571500" lvl="1" indent="0">
              <a:buClr>
                <a:schemeClr val="bg1"/>
              </a:buClr>
              <a:buNone/>
            </a:pPr>
            <a:r>
              <a:rPr lang="it-IT" sz="2500" b="1" dirty="0">
                <a:solidFill>
                  <a:schemeClr val="bg1"/>
                </a:solidFill>
              </a:rPr>
              <a:t>stage</a:t>
            </a:r>
            <a:r>
              <a:rPr lang="it-IT" sz="2500" dirty="0">
                <a:solidFill>
                  <a:schemeClr val="bg1"/>
                </a:solidFill>
              </a:rPr>
              <a:t> e </a:t>
            </a:r>
            <a:r>
              <a:rPr lang="it-IT" sz="2500" b="1" dirty="0">
                <a:solidFill>
                  <a:schemeClr val="bg1"/>
                </a:solidFill>
              </a:rPr>
              <a:t>possibilità di inserimento professionale</a:t>
            </a:r>
            <a:r>
              <a:rPr lang="it-IT" sz="2500" dirty="0">
                <a:solidFill>
                  <a:schemeClr val="bg1"/>
                </a:solidFill>
              </a:rPr>
              <a:t>, </a:t>
            </a:r>
          </a:p>
          <a:p>
            <a:pPr marL="571500" lvl="1" indent="0">
              <a:buClr>
                <a:schemeClr val="bg1"/>
              </a:buClr>
              <a:buNone/>
            </a:pPr>
            <a:r>
              <a:rPr lang="it-IT" sz="2500" dirty="0">
                <a:solidFill>
                  <a:schemeClr val="bg1"/>
                </a:solidFill>
              </a:rPr>
              <a:t>riconoscimento dei </a:t>
            </a:r>
            <a:r>
              <a:rPr lang="it-IT" sz="2500" b="1" dirty="0">
                <a:solidFill>
                  <a:schemeClr val="bg1"/>
                </a:solidFill>
              </a:rPr>
              <a:t>CFU</a:t>
            </a:r>
            <a:r>
              <a:rPr lang="it-IT" sz="2500" dirty="0">
                <a:solidFill>
                  <a:schemeClr val="bg1"/>
                </a:solidFill>
              </a:rPr>
              <a:t>,</a:t>
            </a:r>
          </a:p>
          <a:p>
            <a:pPr marL="571500" lvl="1" indent="0">
              <a:buClr>
                <a:schemeClr val="bg1"/>
              </a:buClr>
              <a:buNone/>
            </a:pPr>
            <a:r>
              <a:rPr lang="it-IT" sz="2500" dirty="0">
                <a:solidFill>
                  <a:schemeClr val="bg1"/>
                </a:solidFill>
              </a:rPr>
              <a:t>conseguimento del </a:t>
            </a:r>
            <a:r>
              <a:rPr lang="it-IT" sz="2500" b="1" dirty="0">
                <a:solidFill>
                  <a:schemeClr val="bg1"/>
                </a:solidFill>
              </a:rPr>
              <a:t>Diploma di Istruzione Tecnica Superiore</a:t>
            </a:r>
            <a:r>
              <a:rPr lang="it-IT" sz="2500" dirty="0">
                <a:solidFill>
                  <a:schemeClr val="bg1"/>
                </a:solidFill>
              </a:rPr>
              <a:t> come “</a:t>
            </a:r>
            <a:r>
              <a:rPr lang="it-IT" sz="2500" b="1" dirty="0">
                <a:solidFill>
                  <a:schemeClr val="bg1"/>
                </a:solidFill>
              </a:rPr>
              <a:t>Tecnico superiore per le architetture e le infrastrutture per i sistemi di comunicazione</a:t>
            </a:r>
            <a:r>
              <a:rPr lang="it-IT" sz="2500" dirty="0">
                <a:solidFill>
                  <a:schemeClr val="bg1"/>
                </a:solidFill>
              </a:rPr>
              <a:t>”,</a:t>
            </a:r>
          </a:p>
          <a:p>
            <a:pPr marL="571500" lvl="1" indent="0">
              <a:buClr>
                <a:schemeClr val="bg1"/>
              </a:buClr>
              <a:buNone/>
            </a:pPr>
            <a:r>
              <a:rPr lang="it-IT" sz="2500" dirty="0">
                <a:solidFill>
                  <a:schemeClr val="bg1"/>
                </a:solidFill>
              </a:rPr>
              <a:t>possibilità di conseguire </a:t>
            </a:r>
            <a:r>
              <a:rPr lang="it-IT" sz="2500" b="1" dirty="0">
                <a:solidFill>
                  <a:schemeClr val="bg1"/>
                </a:solidFill>
              </a:rPr>
              <a:t>Certificazioni professionali CISCO </a:t>
            </a:r>
            <a:r>
              <a:rPr lang="it-IT" sz="2500" dirty="0">
                <a:solidFill>
                  <a:schemeClr val="bg1"/>
                </a:solidFill>
              </a:rPr>
              <a:t>altamente spendibili sul mercato del lavoro</a:t>
            </a:r>
          </a:p>
          <a:p>
            <a:pPr marL="114300" indent="0">
              <a:buNone/>
            </a:pPr>
            <a:endParaRPr lang="it-IT" sz="2500" dirty="0">
              <a:solidFill>
                <a:schemeClr val="bg1"/>
              </a:solidFill>
            </a:endParaRPr>
          </a:p>
        </p:txBody>
      </p:sp>
      <p:sp>
        <p:nvSpPr>
          <p:cNvPr id="14" name="Google Shape;280;p47">
            <a:extLst>
              <a:ext uri="{FF2B5EF4-FFF2-40B4-BE49-F238E27FC236}">
                <a16:creationId xmlns:a16="http://schemas.microsoft.com/office/drawing/2014/main" id="{EF5EF80A-7BEA-4F57-8394-D8113089EBE7}"/>
              </a:ext>
            </a:extLst>
          </p:cNvPr>
          <p:cNvSpPr txBox="1"/>
          <p:nvPr/>
        </p:nvSpPr>
        <p:spPr>
          <a:xfrm>
            <a:off x="585214" y="1709239"/>
            <a:ext cx="10901936" cy="923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</a:pPr>
            <a:r>
              <a:rPr lang="it-IT" sz="3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Corso NETWORK &amp; IOT SPECIALIST: VANTAGGI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81;p47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23DF65E1-7F6C-4BD6-84BF-DB56D4DFFE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83" y="-208261"/>
            <a:ext cx="5283200" cy="230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6;p3" descr="Immagine che contiene vestiti, persona, Viso umano, computer&#10;&#10;Descrizione generata automaticamente">
            <a:extLst>
              <a:ext uri="{FF2B5EF4-FFF2-40B4-BE49-F238E27FC236}">
                <a16:creationId xmlns:a16="http://schemas.microsoft.com/office/drawing/2014/main" id="{ABD0D7E2-7508-4281-9E2D-40436129F3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1308" y="2514880"/>
            <a:ext cx="6263090" cy="514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4;p6" descr="Immagine che contiene Elementi grafici, simbolo, cerchio, Carattere&#10;&#10;Descrizione generata automaticamente">
            <a:extLst>
              <a:ext uri="{FF2B5EF4-FFF2-40B4-BE49-F238E27FC236}">
                <a16:creationId xmlns:a16="http://schemas.microsoft.com/office/drawing/2014/main" id="{6A39264D-58F8-4B9D-B3D8-78EA01286D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583" y="3249619"/>
            <a:ext cx="382723" cy="38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4;p6" descr="Immagine che contiene Elementi grafici, simbolo, cerchio, Carattere&#10;&#10;Descrizione generata automaticamente">
            <a:extLst>
              <a:ext uri="{FF2B5EF4-FFF2-40B4-BE49-F238E27FC236}">
                <a16:creationId xmlns:a16="http://schemas.microsoft.com/office/drawing/2014/main" id="{B2F62706-9C85-49A1-A6AE-0B8CA20FB7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582" y="3903320"/>
            <a:ext cx="382723" cy="38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64;p6" descr="Immagine che contiene Elementi grafici, simbolo, cerchio, Carattere&#10;&#10;Descrizione generata automaticamente">
            <a:extLst>
              <a:ext uri="{FF2B5EF4-FFF2-40B4-BE49-F238E27FC236}">
                <a16:creationId xmlns:a16="http://schemas.microsoft.com/office/drawing/2014/main" id="{A2088CEE-0C92-4C6B-9E25-090C5C5F43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581" y="4333024"/>
            <a:ext cx="382723" cy="38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4;p6" descr="Immagine che contiene Elementi grafici, simbolo, cerchio, Carattere&#10;&#10;Descrizione generata automaticamente">
            <a:extLst>
              <a:ext uri="{FF2B5EF4-FFF2-40B4-BE49-F238E27FC236}">
                <a16:creationId xmlns:a16="http://schemas.microsoft.com/office/drawing/2014/main" id="{72BB857B-3CF5-4650-AB03-4B8D5ED81D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580" y="5057254"/>
            <a:ext cx="382723" cy="38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64;p6" descr="Immagine che contiene Elementi grafici, simbolo, cerchio, Carattere&#10;&#10;Descrizione generata automaticamente">
            <a:extLst>
              <a:ext uri="{FF2B5EF4-FFF2-40B4-BE49-F238E27FC236}">
                <a16:creationId xmlns:a16="http://schemas.microsoft.com/office/drawing/2014/main" id="{FD512C35-4B5F-420C-9E26-95030AE257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579" y="5856284"/>
            <a:ext cx="382723" cy="38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39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/>
          <p:nvPr/>
        </p:nvSpPr>
        <p:spPr>
          <a:xfrm>
            <a:off x="983116" y="2369283"/>
            <a:ext cx="4156363" cy="145025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5593222" y="2340570"/>
            <a:ext cx="4156363" cy="145025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10264067" y="2407058"/>
            <a:ext cx="4156363" cy="145025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5" descr="Immagine che contiene Carattere, Elementi grafici, logo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498" y="0"/>
            <a:ext cx="3508354" cy="153347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 txBox="1"/>
          <p:nvPr/>
        </p:nvSpPr>
        <p:spPr>
          <a:xfrm>
            <a:off x="1936947" y="1619221"/>
            <a:ext cx="111241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Offerta formativa</a:t>
            </a:r>
            <a:endParaRPr dirty="0"/>
          </a:p>
        </p:txBody>
      </p:sp>
      <p:pic>
        <p:nvPicPr>
          <p:cNvPr id="214" name="Google Shape;214;p5" descr="Calendario giornalie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658" y="3897886"/>
            <a:ext cx="714927" cy="714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"/>
          <p:cNvSpPr txBox="1"/>
          <p:nvPr/>
        </p:nvSpPr>
        <p:spPr>
          <a:xfrm>
            <a:off x="10356286" y="2532019"/>
            <a:ext cx="38555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Corso </a:t>
            </a:r>
            <a:r>
              <a:rPr lang="it-IT" sz="2400" b="1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Microservices</a:t>
            </a: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 Cybersecurity </a:t>
            </a:r>
            <a:r>
              <a:rPr lang="it-IT" sz="2400" b="1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Specialist</a:t>
            </a: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/>
          </a:p>
        </p:txBody>
      </p:sp>
      <p:sp>
        <p:nvSpPr>
          <p:cNvPr id="216" name="Google Shape;216;p5"/>
          <p:cNvSpPr txBox="1"/>
          <p:nvPr/>
        </p:nvSpPr>
        <p:spPr>
          <a:xfrm>
            <a:off x="11096913" y="4063424"/>
            <a:ext cx="2315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Corso attivo</a:t>
            </a:r>
            <a:endParaRPr dirty="0"/>
          </a:p>
        </p:txBody>
      </p:sp>
      <p:pic>
        <p:nvPicPr>
          <p:cNvPr id="217" name="Google Shape;217;p5" descr="Pun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9958" y="4684814"/>
            <a:ext cx="595543" cy="59554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"/>
          <p:cNvSpPr txBox="1"/>
          <p:nvPr/>
        </p:nvSpPr>
        <p:spPr>
          <a:xfrm>
            <a:off x="11126574" y="4791241"/>
            <a:ext cx="2315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Benevento</a:t>
            </a:r>
            <a:endParaRPr dirty="0"/>
          </a:p>
        </p:txBody>
      </p:sp>
      <p:pic>
        <p:nvPicPr>
          <p:cNvPr id="219" name="Google Shape;219;p5" descr="Cronomet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3726" y="5424716"/>
            <a:ext cx="570534" cy="57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"/>
          <p:cNvSpPr txBox="1"/>
          <p:nvPr/>
        </p:nvSpPr>
        <p:spPr>
          <a:xfrm>
            <a:off x="11126574" y="5494539"/>
            <a:ext cx="298826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 anni </a:t>
            </a: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– 2.000 ore</a:t>
            </a:r>
            <a:endParaRPr dirty="0"/>
          </a:p>
        </p:txBody>
      </p:sp>
      <p:pic>
        <p:nvPicPr>
          <p:cNvPr id="221" name="Google Shape;221;p5" descr="Calendario giornalie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8922" y="3897886"/>
            <a:ext cx="714927" cy="71492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"/>
          <p:cNvSpPr txBox="1"/>
          <p:nvPr/>
        </p:nvSpPr>
        <p:spPr>
          <a:xfrm>
            <a:off x="5593222" y="2551093"/>
            <a:ext cx="385557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Corso Network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 Cybersecurity </a:t>
            </a:r>
            <a:r>
              <a:rPr lang="it-IT" sz="2400" b="1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Specialist</a:t>
            </a: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5"/>
          <p:cNvSpPr txBox="1"/>
          <p:nvPr/>
        </p:nvSpPr>
        <p:spPr>
          <a:xfrm>
            <a:off x="6413361" y="4075307"/>
            <a:ext cx="2745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Novembre 2024</a:t>
            </a:r>
            <a:endParaRPr/>
          </a:p>
        </p:txBody>
      </p:sp>
      <p:pic>
        <p:nvPicPr>
          <p:cNvPr id="224" name="Google Shape;224;p5" descr="Pun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3222" y="4684814"/>
            <a:ext cx="595543" cy="59554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"/>
          <p:cNvSpPr txBox="1"/>
          <p:nvPr/>
        </p:nvSpPr>
        <p:spPr>
          <a:xfrm>
            <a:off x="6413362" y="4843933"/>
            <a:ext cx="2315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Benevento</a:t>
            </a:r>
            <a:endParaRPr dirty="0"/>
          </a:p>
        </p:txBody>
      </p:sp>
      <p:pic>
        <p:nvPicPr>
          <p:cNvPr id="226" name="Google Shape;226;p5" descr="Cronomet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6990" y="5424716"/>
            <a:ext cx="570534" cy="57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"/>
          <p:cNvSpPr txBox="1"/>
          <p:nvPr/>
        </p:nvSpPr>
        <p:spPr>
          <a:xfrm>
            <a:off x="6413362" y="5555133"/>
            <a:ext cx="26198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 anni </a:t>
            </a: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– 1.800 ore</a:t>
            </a:r>
            <a:endParaRPr dirty="0"/>
          </a:p>
        </p:txBody>
      </p:sp>
      <p:pic>
        <p:nvPicPr>
          <p:cNvPr id="228" name="Google Shape;228;p5" descr="Calendario giornalie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986" y="3897886"/>
            <a:ext cx="714927" cy="7149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/>
          <p:cNvSpPr txBox="1"/>
          <p:nvPr/>
        </p:nvSpPr>
        <p:spPr>
          <a:xfrm>
            <a:off x="1111433" y="2522677"/>
            <a:ext cx="385557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Corso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Network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 IOT </a:t>
            </a:r>
            <a:r>
              <a:rPr lang="it-IT" sz="2400" b="1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Specialist</a:t>
            </a:r>
            <a:r>
              <a:rPr lang="it-IT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1936947" y="4075307"/>
            <a:ext cx="32600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Novembre 2024</a:t>
            </a:r>
            <a:endParaRPr/>
          </a:p>
        </p:txBody>
      </p:sp>
      <p:pic>
        <p:nvPicPr>
          <p:cNvPr id="231" name="Google Shape;231;p5" descr="Pun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56286" y="4684814"/>
            <a:ext cx="595543" cy="59554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/>
          <p:cNvSpPr txBox="1"/>
          <p:nvPr/>
        </p:nvSpPr>
        <p:spPr>
          <a:xfrm>
            <a:off x="1950246" y="4810255"/>
            <a:ext cx="2315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Napoli</a:t>
            </a:r>
            <a:endParaRPr dirty="0"/>
          </a:p>
        </p:txBody>
      </p:sp>
      <p:pic>
        <p:nvPicPr>
          <p:cNvPr id="233" name="Google Shape;233;p5" descr="Cronomet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20054" y="5424716"/>
            <a:ext cx="570534" cy="57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"/>
          <p:cNvSpPr txBox="1"/>
          <p:nvPr/>
        </p:nvSpPr>
        <p:spPr>
          <a:xfrm>
            <a:off x="1936947" y="5564363"/>
            <a:ext cx="26198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 anni </a:t>
            </a:r>
            <a:r>
              <a:rPr lang="it-IT" sz="22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– 1.800 ore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6" descr="Immagine che contiene Carattere, Elementi grafici, logo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498" y="15829"/>
            <a:ext cx="3508354" cy="13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6"/>
          <p:cNvSpPr txBox="1"/>
          <p:nvPr/>
        </p:nvSpPr>
        <p:spPr>
          <a:xfrm>
            <a:off x="1822795" y="1235345"/>
            <a:ext cx="111241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Modalità di invio della domanda. Tempi e Durata del Corso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6" descr="Calendario giornalie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150" y="5657342"/>
            <a:ext cx="595543" cy="59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6" descr="Pun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296" y="6342776"/>
            <a:ext cx="595543" cy="59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6" descr="Cronomet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150" y="4628887"/>
            <a:ext cx="570534" cy="57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6"/>
          <p:cNvSpPr txBox="1"/>
          <p:nvPr/>
        </p:nvSpPr>
        <p:spPr>
          <a:xfrm>
            <a:off x="8356059" y="3820026"/>
            <a:ext cx="5856051" cy="358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18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 inviare su </a:t>
            </a:r>
            <a:endParaRPr lang="it-IT" sz="1800" dirty="0"/>
          </a:p>
          <a:p>
            <a:pPr lvl="0">
              <a:buSzPts val="1800"/>
            </a:pPr>
            <a:r>
              <a:rPr lang="it-IT" sz="18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https://its-ictcampus.com/bando/</a:t>
            </a:r>
            <a:endParaRPr lang="it-IT" sz="18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it-IT" sz="18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Inviando la documentazione in </a:t>
            </a: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PDF tramite PEC a </a:t>
            </a:r>
            <a:r>
              <a:rPr lang="it-IT" sz="18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fondazioneictcampus@pec.it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Consegnandola </a:t>
            </a:r>
            <a:r>
              <a:rPr lang="it-IT" sz="1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mano 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presso </a:t>
            </a: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Clara S.C.A.R.L. 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Inviandola per </a:t>
            </a:r>
            <a:r>
              <a:rPr lang="it-IT" sz="18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Posta raccomandata 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intestata a Fondazione ITS ICT Campus, c/o Scuola La Tecnica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it-IT" sz="1800" b="0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200" b="1" i="1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Tutti i dettagli sono indicati nel Bando 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46" descr="Posta elettronic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7817" y="4680332"/>
            <a:ext cx="467643" cy="46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6" descr="Bust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31995" y="6241392"/>
            <a:ext cx="506858" cy="50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6" descr="Compute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8287" y="3851480"/>
            <a:ext cx="550386" cy="55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6" descr="Edifici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35736" y="5523356"/>
            <a:ext cx="544880" cy="5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6"/>
          <p:cNvSpPr/>
          <p:nvPr/>
        </p:nvSpPr>
        <p:spPr>
          <a:xfrm>
            <a:off x="807392" y="2049353"/>
            <a:ext cx="4552547" cy="1526695"/>
          </a:xfrm>
          <a:prstGeom prst="roundRect">
            <a:avLst>
              <a:gd name="adj" fmla="val 16667"/>
            </a:avLst>
          </a:prstGeom>
          <a:solidFill>
            <a:schemeClr val="lt1">
              <a:alpha val="60392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Corso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Network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&amp; IOT </a:t>
            </a:r>
            <a:r>
              <a:rPr lang="it-IT" sz="2800" b="1" i="0" u="none" strike="noStrike" cap="none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Specialist</a:t>
            </a:r>
            <a:r>
              <a:rPr lang="it-IT" sz="2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6"/>
          <p:cNvSpPr/>
          <p:nvPr/>
        </p:nvSpPr>
        <p:spPr>
          <a:xfrm>
            <a:off x="8080616" y="2008661"/>
            <a:ext cx="4429154" cy="1608077"/>
          </a:xfrm>
          <a:prstGeom prst="roundRect">
            <a:avLst>
              <a:gd name="adj" fmla="val 16667"/>
            </a:avLst>
          </a:prstGeom>
          <a:solidFill>
            <a:schemeClr val="lt1">
              <a:alpha val="6039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Come candidarsi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6"/>
          <p:cNvSpPr txBox="1"/>
          <p:nvPr/>
        </p:nvSpPr>
        <p:spPr>
          <a:xfrm>
            <a:off x="1315664" y="3820026"/>
            <a:ext cx="41565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Allievi previsti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25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Durata del percorso biennale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1800 ore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aula: 1080 ore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stage: 720 ore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Avvio previsto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entro Novembre 2024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lang="it-IT" sz="1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Sede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Napoli</a:t>
            </a:r>
            <a:endParaRPr sz="1800" b="0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3" name="Google Shape;253;p46" descr="Aul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3404" y="3841828"/>
            <a:ext cx="521279" cy="52127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6"/>
          <p:cNvSpPr/>
          <p:nvPr/>
        </p:nvSpPr>
        <p:spPr>
          <a:xfrm>
            <a:off x="13141651" y="146811"/>
            <a:ext cx="1902542" cy="19025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SCADENZA BANDO</a:t>
            </a:r>
            <a:endParaRPr sz="16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30/10/24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6" descr="Immagine che contiene web, cielo, Ragnatela, ra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119350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6"/>
          <p:cNvSpPr/>
          <p:nvPr/>
        </p:nvSpPr>
        <p:spPr>
          <a:xfrm>
            <a:off x="370038" y="1892729"/>
            <a:ext cx="8066039" cy="7150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"/>
          <p:cNvSpPr txBox="1"/>
          <p:nvPr/>
        </p:nvSpPr>
        <p:spPr>
          <a:xfrm>
            <a:off x="464631" y="1709239"/>
            <a:ext cx="11401548" cy="8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Corso NETWORK &amp; IOT SPECIALIST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6" descr="Immagine che contiene Carattere, Elementi grafici, logo, test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457" y="100197"/>
            <a:ext cx="5283200" cy="230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"/>
          <p:cNvSpPr txBox="1"/>
          <p:nvPr/>
        </p:nvSpPr>
        <p:spPr>
          <a:xfrm>
            <a:off x="370038" y="3189024"/>
            <a:ext cx="9475002" cy="250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Cosa farai?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4" name="Google Shape;264;p6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503" y="4299465"/>
            <a:ext cx="449973" cy="44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503" y="5454152"/>
            <a:ext cx="449973" cy="44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502" y="6419580"/>
            <a:ext cx="449973" cy="449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B5BAD273-96DA-4CD1-8D4F-65EDB1F81692}"/>
              </a:ext>
            </a:extLst>
          </p:cNvPr>
          <p:cNvGrpSpPr/>
          <p:nvPr/>
        </p:nvGrpSpPr>
        <p:grpSpPr>
          <a:xfrm>
            <a:off x="12787794" y="100197"/>
            <a:ext cx="2452136" cy="1902542"/>
            <a:chOff x="12054855" y="766916"/>
            <a:chExt cx="2452136" cy="1902542"/>
          </a:xfrm>
        </p:grpSpPr>
        <p:sp>
          <p:nvSpPr>
            <p:cNvPr id="267" name="Google Shape;267;p6"/>
            <p:cNvSpPr/>
            <p:nvPr/>
          </p:nvSpPr>
          <p:spPr>
            <a:xfrm>
              <a:off x="12329652" y="766916"/>
              <a:ext cx="1902542" cy="1902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6"/>
            <p:cNvSpPr txBox="1"/>
            <p:nvPr/>
          </p:nvSpPr>
          <p:spPr>
            <a:xfrm>
              <a:off x="12054855" y="1082319"/>
              <a:ext cx="245213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CORSO IN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PARTENZA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 txBox="1"/>
            <p:nvPr/>
          </p:nvSpPr>
          <p:spPr>
            <a:xfrm>
              <a:off x="12054855" y="1813113"/>
              <a:ext cx="2452136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2024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NAPOLI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0" name="Google Shape;270;p6"/>
            <p:cNvCxnSpPr/>
            <p:nvPr/>
          </p:nvCxnSpPr>
          <p:spPr>
            <a:xfrm>
              <a:off x="12472086" y="1790205"/>
              <a:ext cx="1652933" cy="0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1" name="Google Shape;27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4290" y="2607756"/>
            <a:ext cx="5900562" cy="485167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"/>
          <p:cNvSpPr txBox="1"/>
          <p:nvPr/>
        </p:nvSpPr>
        <p:spPr>
          <a:xfrm>
            <a:off x="1124763" y="4097858"/>
            <a:ext cx="947500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Il percorso biennale NETWORK &amp; IOT SPECIALIST mira a formare figure professionali come tecnici esperti con competenze approfondite nel campo delle architetture IoT e sicurezza. La figura professionale ha una conoscenza approfondita dei protocolli e dei problemi specifici correlati all'IoT, nonché delle pratiche di networking.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Questi specialisti hanno una solida base di programmazione e coding, con particolare attenzione all'elettronica. Possiedono conoscenze avanzate in materia di sicurezza delle tecnologie di quarta generazione (4.0) e ha esperienza nella prototipizzazione di soluzioni.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Questa figura professionale può operare in vari settori, come l'industria, il settore energetico, la logistica, la salute e molti altri, dove la connessione e la gestione di dispositivi IoT è fondamentale per il funzionamento efficiente dei processi aziendali.</a:t>
            </a:r>
            <a:endParaRPr sz="1500" b="0" i="0" u="none" strike="noStrike" cap="none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/>
          <p:nvPr/>
        </p:nvSpPr>
        <p:spPr>
          <a:xfrm>
            <a:off x="1" y="3051208"/>
            <a:ext cx="15119350" cy="4508467"/>
          </a:xfrm>
          <a:prstGeom prst="rect">
            <a:avLst/>
          </a:prstGeom>
          <a:solidFill>
            <a:srgbClr val="1724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7"/>
          <p:cNvSpPr/>
          <p:nvPr/>
        </p:nvSpPr>
        <p:spPr>
          <a:xfrm>
            <a:off x="370038" y="1892729"/>
            <a:ext cx="8066039" cy="7150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7"/>
          <p:cNvSpPr txBox="1"/>
          <p:nvPr/>
        </p:nvSpPr>
        <p:spPr>
          <a:xfrm>
            <a:off x="464631" y="1709239"/>
            <a:ext cx="11401548" cy="85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</a:pPr>
            <a:r>
              <a:rPr lang="it-IT" sz="3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Corso NETWORK &amp; IOT SPECIALIST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7" descr="Immagine che contiene Carattere, Elementi grafici, logo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8261"/>
            <a:ext cx="5283200" cy="230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7"/>
          <p:cNvSpPr txBox="1"/>
          <p:nvPr/>
        </p:nvSpPr>
        <p:spPr>
          <a:xfrm>
            <a:off x="370038" y="3010132"/>
            <a:ext cx="9475002" cy="250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</a:pPr>
            <a:r>
              <a:rPr lang="it-IT" sz="36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Programma del corso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3" name="Google Shape;283;p47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03" y="4299465"/>
            <a:ext cx="449973" cy="44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7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03" y="5454152"/>
            <a:ext cx="449973" cy="44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7" descr="Immagine che contiene Elementi grafici, simbolo, cerchio, Caratter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02" y="6419580"/>
            <a:ext cx="449973" cy="449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1287509-A387-42DE-91FA-2C3CC92E3423}"/>
              </a:ext>
            </a:extLst>
          </p:cNvPr>
          <p:cNvGrpSpPr/>
          <p:nvPr/>
        </p:nvGrpSpPr>
        <p:grpSpPr>
          <a:xfrm>
            <a:off x="12513544" y="289466"/>
            <a:ext cx="2452136" cy="1902542"/>
            <a:chOff x="12085078" y="660777"/>
            <a:chExt cx="2452136" cy="1902542"/>
          </a:xfrm>
        </p:grpSpPr>
        <p:sp>
          <p:nvSpPr>
            <p:cNvPr id="286" name="Google Shape;286;p47"/>
            <p:cNvSpPr/>
            <p:nvPr/>
          </p:nvSpPr>
          <p:spPr>
            <a:xfrm>
              <a:off x="12359875" y="660777"/>
              <a:ext cx="1902542" cy="1902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7"/>
            <p:cNvSpPr txBox="1"/>
            <p:nvPr/>
          </p:nvSpPr>
          <p:spPr>
            <a:xfrm>
              <a:off x="12085078" y="795704"/>
              <a:ext cx="245213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oppins"/>
                <a:buNone/>
              </a:pPr>
              <a:r>
                <a:rPr lang="it-IT" sz="20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CORSO IN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oppins"/>
                <a:buNone/>
              </a:pPr>
              <a:r>
                <a:rPr lang="it-IT" sz="20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PARTENZA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7"/>
            <p:cNvSpPr txBox="1"/>
            <p:nvPr/>
          </p:nvSpPr>
          <p:spPr>
            <a:xfrm>
              <a:off x="12202583" y="1513239"/>
              <a:ext cx="222685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oppins"/>
                <a:buNone/>
              </a:pPr>
              <a:r>
                <a:rPr lang="it-IT" sz="16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2024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Poppins"/>
                <a:buNone/>
              </a:pPr>
              <a:r>
                <a:rPr lang="it-IT" sz="1800" b="1" i="0" u="none" strike="noStrike" cap="none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NAPOLI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9" name="Google Shape;289;p47"/>
            <p:cNvCxnSpPr/>
            <p:nvPr/>
          </p:nvCxnSpPr>
          <p:spPr>
            <a:xfrm>
              <a:off x="12484679" y="1430282"/>
              <a:ext cx="1652933" cy="0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0" name="Google Shape;290;p47"/>
          <p:cNvSpPr txBox="1"/>
          <p:nvPr/>
        </p:nvSpPr>
        <p:spPr>
          <a:xfrm>
            <a:off x="1204446" y="3940555"/>
            <a:ext cx="5104102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IoT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Networking (CCNA ITN)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Big Data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CyberSecurity Essential</a:t>
            </a:r>
            <a:endParaRPr sz="15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Python Essential</a:t>
            </a:r>
            <a:endParaRPr sz="15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Sicurezza di Rete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Architetture dei servizi IT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Elettronica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Programmazione in 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Switching, Routing and Wireless Essentials - CCNA SRWE (Mod.2)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Connecting Things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Misure per la sicurezza dei sistemi IoT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Introduzione al Cloud e sicurezza del Cloud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Lingua inglese</a:t>
            </a: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47"/>
          <p:cNvSpPr txBox="1"/>
          <p:nvPr/>
        </p:nvSpPr>
        <p:spPr>
          <a:xfrm>
            <a:off x="6219929" y="3857661"/>
            <a:ext cx="4178935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Lavorare in team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Sistemi Operativi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Programmazione web (html5 e CSS3)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Programmazione Android e IOS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Normativa di settore, Sicurezza e Privacy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Sicurezza sul lavoro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Design Thinking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Fare Impresa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Enterprise Networking, Security and Automation – CCNA ENSA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VA/PT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Sicurezza delle Reti wireless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IOT SECURITY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Laboratori di Sicurezza delle Reti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Poppins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Laboratori di Penetration Testing IOT</a:t>
            </a: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3" name="Google Shape;293;p47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5516" y="3530885"/>
            <a:ext cx="912786" cy="10371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5" name="Google Shape;295;p47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5516" y="6045873"/>
            <a:ext cx="912786" cy="103710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6" name="Google Shape;296;p47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52839" y="3529848"/>
            <a:ext cx="912783" cy="10371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47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60355" y="3529848"/>
            <a:ext cx="912786" cy="10371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8" name="Google Shape;298;p47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252836" y="4907604"/>
            <a:ext cx="912786" cy="10371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9" name="Google Shape;299;p47"/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53393" y="6045873"/>
            <a:ext cx="912786" cy="103710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/>
          <p:nvPr/>
        </p:nvSpPr>
        <p:spPr>
          <a:xfrm>
            <a:off x="1" y="0"/>
            <a:ext cx="15119350" cy="7559675"/>
          </a:xfrm>
          <a:prstGeom prst="rect">
            <a:avLst/>
          </a:prstGeom>
          <a:solidFill>
            <a:srgbClr val="1724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4480" y="498002"/>
            <a:ext cx="8975458" cy="180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8"/>
          <p:cNvSpPr txBox="1"/>
          <p:nvPr/>
        </p:nvSpPr>
        <p:spPr>
          <a:xfrm>
            <a:off x="11764020" y="2943650"/>
            <a:ext cx="26436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25 borse di studio</a:t>
            </a: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copertura completa del corso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8"/>
          <p:cNvSpPr txBox="1"/>
          <p:nvPr/>
        </p:nvSpPr>
        <p:spPr>
          <a:xfrm>
            <a:off x="7072681" y="3010745"/>
            <a:ext cx="264369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Docenti di alto livello</a:t>
            </a: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dal mondo delle professioni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9" name="Google Shape;309;p8"/>
          <p:cNvSpPr txBox="1"/>
          <p:nvPr/>
        </p:nvSpPr>
        <p:spPr>
          <a:xfrm>
            <a:off x="7082881" y="4491453"/>
            <a:ext cx="264369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1.080 ore </a:t>
            </a: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 formazione in aula, con laboratori pratici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310;p8"/>
          <p:cNvSpPr txBox="1"/>
          <p:nvPr/>
        </p:nvSpPr>
        <p:spPr>
          <a:xfrm>
            <a:off x="11764020" y="4454152"/>
            <a:ext cx="264369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720 ore di stage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nelle migliori aziende del territorio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p8"/>
          <p:cNvSpPr txBox="1"/>
          <p:nvPr/>
        </p:nvSpPr>
        <p:spPr>
          <a:xfrm>
            <a:off x="8637032" y="6214606"/>
            <a:ext cx="416021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Riservato ai </a:t>
            </a:r>
            <a: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giovani tra i 18 e i 35 anni della Regione Campania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it-IT"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2" name="Google Shape;312;p8" descr="Immagine che contiene cerchio, Elementi grafici, schermata, Caratter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9947" y="2727023"/>
            <a:ext cx="1578942" cy="15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 descr="Immagine che contiene cerchio, Elementi grafici, log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38940" y="2703044"/>
            <a:ext cx="1483034" cy="148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 descr="Immagine che contiene cerchio, Elementi grafici, design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7366" y="4191242"/>
            <a:ext cx="1545715" cy="154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 descr="Immagine che contiene cerchio, Elementi grafici, simbolo, line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62009" y="4143979"/>
            <a:ext cx="1530988" cy="153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 descr="Immagine che contiene cartone animato, clipart, Elementi grafici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9717" y="5807574"/>
            <a:ext cx="1578942" cy="15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" descr="Immagine che contiene cerchio, Elementi grafici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8394" y="-99231"/>
            <a:ext cx="2081488" cy="2081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8"/>
          <p:cNvSpPr txBox="1"/>
          <p:nvPr/>
        </p:nvSpPr>
        <p:spPr>
          <a:xfrm>
            <a:off x="2343613" y="293606"/>
            <a:ext cx="375373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CORSO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COMPLETAMENTE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GRATUITO</a:t>
            </a:r>
            <a:endParaRPr sz="2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9" name="Google Shape;319;p8" descr="Immagine che contiene vestiti, persona, Viso umano, sorriso&#10;&#10;Descrizione generat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1573" y="920351"/>
            <a:ext cx="4852067" cy="7100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829</Words>
  <Application>Microsoft Office PowerPoint</Application>
  <PresentationFormat>Personalizzato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Poppins</vt:lpstr>
      <vt:lpstr>Noto Sans Symbols</vt:lpstr>
      <vt:lpstr>Arial</vt:lpstr>
      <vt:lpstr>Calibri</vt:lpstr>
      <vt:lpstr>Tema di Office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Gonnella Martina</dc:creator>
  <cp:lastModifiedBy>Alessia Candia</cp:lastModifiedBy>
  <cp:revision>17</cp:revision>
  <dcterms:created xsi:type="dcterms:W3CDTF">2022-09-20T22:06:22Z</dcterms:created>
  <dcterms:modified xsi:type="dcterms:W3CDTF">2024-10-23T11:37:24Z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6986fb0-3baa-42d2-89d5-89f9b25e6ac9_Enabled">
    <vt:lpwstr>true</vt:lpwstr>
  </property>
  <property fmtid="{D5CDD505-2E9C-101B-9397-08002B2CF9AE}" pid="3" name="MSIP_Label_d6986fb0-3baa-42d2-89d5-89f9b25e6ac9_SetDate">
    <vt:lpwstr>2022-09-21T09:12:50Z</vt:lpwstr>
  </property>
  <property fmtid="{D5CDD505-2E9C-101B-9397-08002B2CF9AE}" pid="4" name="MSIP_Label_d6986fb0-3baa-42d2-89d5-89f9b25e6ac9_Method">
    <vt:lpwstr>Standard</vt:lpwstr>
  </property>
  <property fmtid="{D5CDD505-2E9C-101B-9397-08002B2CF9AE}" pid="5" name="MSIP_Label_d6986fb0-3baa-42d2-89d5-89f9b25e6ac9_Name">
    <vt:lpwstr>Uso Interno</vt:lpwstr>
  </property>
  <property fmtid="{D5CDD505-2E9C-101B-9397-08002B2CF9AE}" pid="6" name="MSIP_Label_d6986fb0-3baa-42d2-89d5-89f9b25e6ac9_SiteId">
    <vt:lpwstr>6815f468-021c-48f2-a6b2-d65c8e979dfb</vt:lpwstr>
  </property>
  <property fmtid="{D5CDD505-2E9C-101B-9397-08002B2CF9AE}" pid="7" name="MSIP_Label_d6986fb0-3baa-42d2-89d5-89f9b25e6ac9_ActionId">
    <vt:lpwstr>9fba172a-ed2b-4195-9824-4565cf784964</vt:lpwstr>
  </property>
  <property fmtid="{D5CDD505-2E9C-101B-9397-08002B2CF9AE}" pid="8" name="MSIP_Label_d6986fb0-3baa-42d2-89d5-89f9b25e6ac9_ContentBits">
    <vt:lpwstr>2</vt:lpwstr>
  </property>
</Properties>
</file>